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6" r:id="rId2"/>
    <p:sldId id="283" r:id="rId3"/>
    <p:sldId id="262" r:id="rId4"/>
    <p:sldId id="257" r:id="rId5"/>
    <p:sldId id="259" r:id="rId6"/>
    <p:sldId id="261" r:id="rId7"/>
    <p:sldId id="258" r:id="rId8"/>
    <p:sldId id="271" r:id="rId9"/>
    <p:sldId id="284" r:id="rId10"/>
    <p:sldId id="276" r:id="rId11"/>
    <p:sldId id="273" r:id="rId12"/>
    <p:sldId id="274" r:id="rId13"/>
    <p:sldId id="279" r:id="rId14"/>
    <p:sldId id="275" r:id="rId15"/>
    <p:sldId id="278" r:id="rId16"/>
    <p:sldId id="285" r:id="rId17"/>
    <p:sldId id="280" r:id="rId18"/>
    <p:sldId id="288" r:id="rId19"/>
    <p:sldId id="290" r:id="rId20"/>
    <p:sldId id="291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65B94-87DF-4B2B-9961-CFA8F764B11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95E4F-F7FF-4F0A-877E-A2D8471C3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2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3261F7D-C950-41E4-9576-BEA867F0326C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72410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5B81-AF06-4527-AE7B-918B8A5C34D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00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73A302-79B8-4CC9-85CB-65CE449E71D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2C0272-C4CB-4DCD-B02C-9BFDE704C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общеобразовательная школа №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Новороссийск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1187624" y="5517232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РАБОТЫ ШВР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460878" cy="434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764704"/>
            <a:ext cx="684076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		ПРОПАГАНДА ЗДОРОВОГО ОБРАЗА ЖИЗНИ</a:t>
            </a:r>
            <a:endParaRPr lang="ru-RU" sz="16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endParaRPr lang="ru-RU" dirty="0">
              <a:latin typeface="+mj-lt"/>
            </a:endParaRPr>
          </a:p>
        </p:txBody>
      </p:sp>
      <p:pic>
        <p:nvPicPr>
          <p:cNvPr id="8193" name="Picture 1" descr="C:\Users\nach4\Desktop\документы все!!!\фото для презентации\Фото спорт\P10101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4320480" cy="2978950"/>
          </a:xfrm>
          <a:prstGeom prst="rect">
            <a:avLst/>
          </a:prstGeom>
          <a:noFill/>
        </p:spPr>
      </p:pic>
      <p:pic>
        <p:nvPicPr>
          <p:cNvPr id="8194" name="Picture 2" descr="C:\Users\nach4\Desktop\документы все!!!\все фото\фото для презентации\летний лагерь\DSCN21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388843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4427984" y="836712"/>
            <a:ext cx="4371975" cy="828675"/>
          </a:xfrm>
          <a:prstGeom prst="downArrowCallout">
            <a:avLst>
              <a:gd name="adj1" fmla="val 131897"/>
              <a:gd name="adj2" fmla="val 131897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«Уроки здоровья»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395536" y="980728"/>
            <a:ext cx="4438650" cy="1387475"/>
          </a:xfrm>
          <a:prstGeom prst="downArrowCallout">
            <a:avLst>
              <a:gd name="adj1" fmla="val 79977"/>
              <a:gd name="adj2" fmla="val 79977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 специалистов здравоохранения.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Наркодиспансера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СПИД-центра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 профилактической работе по недопущению вредных привычек и пропаганде ЗОЖ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4211960" y="2060848"/>
            <a:ext cx="4402137" cy="819150"/>
          </a:xfrm>
          <a:prstGeom prst="downArrowCallout">
            <a:avLst>
              <a:gd name="adj1" fmla="val 134351"/>
              <a:gd name="adj2" fmla="val 134351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волонтеров по пропаганде ЗОЖ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251520" y="2492896"/>
            <a:ext cx="4459287" cy="790575"/>
          </a:xfrm>
          <a:prstGeom prst="downArrowCallout">
            <a:avLst>
              <a:gd name="adj1" fmla="val 141014"/>
              <a:gd name="adj2" fmla="val 141014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Тестирование по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антинарко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3923928" y="2924944"/>
            <a:ext cx="4516437" cy="852488"/>
          </a:xfrm>
          <a:prstGeom prst="downArrowCallout">
            <a:avLst>
              <a:gd name="adj1" fmla="val 132449"/>
              <a:gd name="adj2" fmla="val 132449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школьного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наркопоста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139952" y="5589240"/>
            <a:ext cx="4583112" cy="838200"/>
          </a:xfrm>
          <a:prstGeom prst="downArrowCallout">
            <a:avLst>
              <a:gd name="adj1" fmla="val 136695"/>
              <a:gd name="adj2" fmla="val 136695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Дней Здоровья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323528" y="3501008"/>
            <a:ext cx="4583112" cy="877888"/>
          </a:xfrm>
          <a:prstGeom prst="downArrowCallout">
            <a:avLst>
              <a:gd name="adj1" fmla="val 130515"/>
              <a:gd name="adj2" fmla="val 130515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Конкурсы рисунков, поделок. Плакатов,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веб-страниц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видеороликов,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слоганов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ЗОЖ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283968" y="3933056"/>
            <a:ext cx="4583112" cy="730250"/>
          </a:xfrm>
          <a:prstGeom prst="downArrowCallout">
            <a:avLst>
              <a:gd name="adj1" fmla="val 156902"/>
              <a:gd name="adj2" fmla="val 156902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семейного спортивного Клуба выходного дня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211960" y="4797152"/>
            <a:ext cx="4583112" cy="704850"/>
          </a:xfrm>
          <a:prstGeom prst="downArrowCallout">
            <a:avLst>
              <a:gd name="adj1" fmla="val 162556"/>
              <a:gd name="adj2" fmla="val 162556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туризма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467544" y="4437112"/>
            <a:ext cx="4583112" cy="762000"/>
          </a:xfrm>
          <a:prstGeom prst="downArrowCallout">
            <a:avLst>
              <a:gd name="adj1" fmla="val 150365"/>
              <a:gd name="adj2" fmla="val 150365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Конкурс на лучшую зарядку и лучшую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физминутку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395536" y="5301208"/>
            <a:ext cx="4583112" cy="1071563"/>
          </a:xfrm>
          <a:prstGeom prst="downArrowCallout">
            <a:avLst>
              <a:gd name="adj1" fmla="val 106926"/>
              <a:gd name="adj2" fmla="val 106926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школьного спортивного клуба «Олимп»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7682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768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435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435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435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196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196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196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052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052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052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05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62575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625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625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2447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244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244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49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49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49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68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68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68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764704"/>
            <a:ext cx="6984776" cy="86409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		ВОВЛЕЧЕНИЕ РОДИТЕЛЕЙ В ЖИЗНЬ ШКОЛЫ</a:t>
            </a:r>
            <a:endParaRPr lang="ru-RU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0241" name="Picture 1" descr="C:\Users\nach4\Desktop\фото Наташе\IMG_97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984776" cy="4656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1115616" y="980728"/>
            <a:ext cx="3733800" cy="704850"/>
          </a:xfrm>
          <a:prstGeom prst="downArrowCallout">
            <a:avLst>
              <a:gd name="adj1" fmla="val 132432"/>
              <a:gd name="adj2" fmla="val 132432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Общешкольные и классные родительские собрания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4860032" y="1772816"/>
            <a:ext cx="3600450" cy="1143000"/>
          </a:xfrm>
          <a:prstGeom prst="downArrowCallout">
            <a:avLst>
              <a:gd name="adj1" fmla="val 78750"/>
              <a:gd name="adj2" fmla="val 78750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Совместные акции. Праздники, мероприятия с родительской общественностью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539552" y="1988840"/>
            <a:ext cx="3695700" cy="752475"/>
          </a:xfrm>
          <a:prstGeom prst="downArrowCallout">
            <a:avLst>
              <a:gd name="adj1" fmla="val 122785"/>
              <a:gd name="adj2" fmla="val 122785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родителей в составе рейдовых групп по реализации закона 1539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699792" y="2996952"/>
            <a:ext cx="3733800" cy="1022350"/>
          </a:xfrm>
          <a:prstGeom prst="downArrowCallout">
            <a:avLst>
              <a:gd name="adj1" fmla="val 91304"/>
              <a:gd name="adj2" fmla="val 91304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семейного спортивного клуба выходного дня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932040" y="4077072"/>
            <a:ext cx="3733800" cy="815975"/>
          </a:xfrm>
          <a:prstGeom prst="downArrowCallout">
            <a:avLst>
              <a:gd name="adj1" fmla="val 114397"/>
              <a:gd name="adj2" fmla="val 114397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по развитию направления «Семейные хоры»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67544" y="4077072"/>
            <a:ext cx="3648075" cy="958850"/>
          </a:xfrm>
          <a:prstGeom prst="downArrowCallout">
            <a:avLst>
              <a:gd name="adj1" fmla="val 95116"/>
              <a:gd name="adj2" fmla="val 95116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 родителей к дежурству на школьные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мероприятия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2915816" y="4941168"/>
            <a:ext cx="3733800" cy="628650"/>
          </a:xfrm>
          <a:prstGeom prst="downArrowCallout">
            <a:avLst>
              <a:gd name="adj1" fmla="val 148485"/>
              <a:gd name="adj2" fmla="val 148485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Анкетирование родителей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899592" y="5733256"/>
            <a:ext cx="3733800" cy="561975"/>
          </a:xfrm>
          <a:prstGeom prst="downArrowCallout">
            <a:avLst>
              <a:gd name="adj1" fmla="val 166102"/>
              <a:gd name="adj2" fmla="val 166102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Родительские лектории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4788024" y="5661248"/>
            <a:ext cx="3800475" cy="647700"/>
          </a:xfrm>
          <a:prstGeom prst="downArrowCallout">
            <a:avLst>
              <a:gd name="adj1" fmla="val 146691"/>
              <a:gd name="adj2" fmla="val 146691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Родительский всеобуч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244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24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63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244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244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244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24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2768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2768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2768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10540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1054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1054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2"/>
            <a:ext cx="7344816" cy="792088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		ВЫЯВЛЕНИЕ СЕМЕЙ И УЧАЩИХСЯ, НАХОДЯЩИХСЯ В ТРУДНОЙ ЖИЗНЕННОЙ СИТУАЦИИ </a:t>
            </a:r>
            <a:endParaRPr lang="ru-RU" sz="16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971600" y="1772816"/>
            <a:ext cx="3981450" cy="1312863"/>
          </a:xfrm>
          <a:prstGeom prst="downArrowCallout">
            <a:avLst>
              <a:gd name="adj1" fmla="val 75816"/>
              <a:gd name="adj2" fmla="val 75816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Анализ ситуации в семьях педагогами в ходе плановых посещений семей, а также во время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подворовых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обходов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5004048" y="5661248"/>
            <a:ext cx="3981450" cy="657225"/>
          </a:xfrm>
          <a:prstGeom prst="downArrowCallout">
            <a:avLst>
              <a:gd name="adj1" fmla="val 151449"/>
              <a:gd name="adj2" fmla="val 151449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Акции «Учитель в каждый дом»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827584" y="3717032"/>
            <a:ext cx="4010025" cy="1177925"/>
          </a:xfrm>
          <a:prstGeom prst="downArrowCallout">
            <a:avLst>
              <a:gd name="adj1" fmla="val 85108"/>
              <a:gd name="adj2" fmla="val 85108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СП по планированию деятельности специалистов школы с учетом индивидуальных обстоятельств конкретной семьи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4499992" y="2636912"/>
            <a:ext cx="4246563" cy="1262063"/>
          </a:xfrm>
          <a:prstGeom prst="downArrowCallout">
            <a:avLst>
              <a:gd name="adj1" fmla="val 84119"/>
              <a:gd name="adj2" fmla="val 84119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психологической службы школы по коррекции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поведенческой модели учащегося, находящегося в ТЖС или СОП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323528" y="5373216"/>
            <a:ext cx="4246563" cy="1335088"/>
          </a:xfrm>
          <a:prstGeom prst="downArrowCallout">
            <a:avLst>
              <a:gd name="adj1" fmla="val 79518"/>
              <a:gd name="adj2" fmla="val 79518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Консультационная, профилактическая и контролирующая работа социальной службы школы с родителями семей ТЖС или СОП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4926012" y="4437112"/>
            <a:ext cx="4217988" cy="998538"/>
          </a:xfrm>
          <a:prstGeom prst="downArrowCallout">
            <a:avLst>
              <a:gd name="adj1" fmla="val 105604"/>
              <a:gd name="adj2" fmla="val 105604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школьного «Ящика доверия»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48640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4864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54864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392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392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3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905375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9053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9053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764704"/>
            <a:ext cx="7272808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		ОРГАНИЗАЦИЯ  ШКОЛЬНОГО САМОУПРАВЛЕНИЯ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827584" y="2564904"/>
            <a:ext cx="3733800" cy="1317625"/>
          </a:xfrm>
          <a:prstGeom prst="downArrowCallout">
            <a:avLst>
              <a:gd name="adj1" fmla="val 70843"/>
              <a:gd name="adj2" fmla="val 70843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Рейды по выполнению Устава школы( форма, наличие школьных принадлежностей, уборка кабинетов, дежурство классов)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3491880" y="1772816"/>
            <a:ext cx="5053186" cy="792088"/>
          </a:xfrm>
          <a:prstGeom prst="downArrowCallout">
            <a:avLst>
              <a:gd name="adj1" fmla="val 193269"/>
              <a:gd name="adj2" fmla="val 193269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Ведение дисциплинарных дневников классов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4860032" y="2780928"/>
            <a:ext cx="3829050" cy="752475"/>
          </a:xfrm>
          <a:prstGeom prst="downArrowCallout">
            <a:avLst>
              <a:gd name="adj1" fmla="val 127215"/>
              <a:gd name="adj2" fmla="val 127215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Планирование общешкольных мероприятий, внесение предложений по планам ШВР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076056" y="3861048"/>
            <a:ext cx="3838575" cy="542925"/>
          </a:xfrm>
          <a:prstGeom prst="downArrowCallout">
            <a:avLst>
              <a:gd name="adj1" fmla="val 176754"/>
              <a:gd name="adj2" fmla="val 176754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и проведение Дня самоуправления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4860032" y="4725144"/>
            <a:ext cx="3903663" cy="476250"/>
          </a:xfrm>
          <a:prstGeom prst="downArrowCallout">
            <a:avLst>
              <a:gd name="adj1" fmla="val 204917"/>
              <a:gd name="adj2" fmla="val 204917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Выборная кампания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11560" y="4077072"/>
            <a:ext cx="3981450" cy="1035050"/>
          </a:xfrm>
          <a:prstGeom prst="downArrowCallout">
            <a:avLst>
              <a:gd name="adj1" fmla="val 96166"/>
              <a:gd name="adj2" fmla="val 96166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муниципальной школе актива «Новороссийское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Сколково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611560" y="5373216"/>
            <a:ext cx="4030662" cy="1042988"/>
          </a:xfrm>
          <a:prstGeom prst="downArrowCallout">
            <a:avLst>
              <a:gd name="adj1" fmla="val 96613"/>
              <a:gd name="adj2" fmla="val 96613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работе летнего лагеря дневного пребывания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«Казачок»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4716016" y="5301208"/>
            <a:ext cx="4087812" cy="1219200"/>
          </a:xfrm>
          <a:prstGeom prst="downArrowCallout">
            <a:avLst>
              <a:gd name="adj1" fmla="val 83822"/>
              <a:gd name="adj2" fmla="val 83822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Внутришкольное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соревнование «Лучший казачий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класс»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434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434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8577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8577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8577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87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2920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292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292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530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530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24475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244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244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4294967295"/>
          </p:nvPr>
        </p:nvSpPr>
        <p:spPr>
          <a:xfrm>
            <a:off x="0" y="1"/>
            <a:ext cx="9144000" cy="642918"/>
          </a:xfrm>
          <a:solidFill>
            <a:srgbClr val="FFFF9F"/>
          </a:solidFill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algn="ctr">
              <a:defRPr/>
            </a:pPr>
            <a:r>
              <a:rPr lang="ru-RU" sz="1100" b="1" dirty="0" smtClean="0">
                <a:solidFill>
                  <a:srgbClr val="C00000"/>
                </a:solidFill>
              </a:rPr>
              <a:t>МУНИЦИПАЛЬНОЕ  БЮДЖЕТНОЕ  ОБЩЕОБРАЗОВАТЕЛЬНОЕ  УЧРЕЖДЕНИЕ</a:t>
            </a:r>
          </a:p>
          <a:p>
            <a:pPr algn="ctr">
              <a:defRPr/>
            </a:pPr>
            <a:r>
              <a:rPr lang="ru-RU" sz="1100" b="1" dirty="0" smtClean="0">
                <a:solidFill>
                  <a:srgbClr val="C00000"/>
                </a:solidFill>
              </a:rPr>
              <a:t>ОСНОВНАЯ  ОБЩЕОБРАЗОВАТЕЛЬНАЯ  ШКОЛА  № 25 МУНИЦИПАЛЬНОГО  ОБРАЗОВАНИЯ  ГОРОД  НОВОРОССИЙСК</a:t>
            </a:r>
          </a:p>
        </p:txBody>
      </p:sp>
      <p:pic>
        <p:nvPicPr>
          <p:cNvPr id="3" name="Picture 3" descr="C:\Documents and Settings\Kubanoved\Рабочий стол\презентация МОУ ООШ № 25\IMG_01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0306"/>
            <a:ext cx="3071802" cy="435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980728"/>
            <a:ext cx="8215402" cy="1071570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ОРГАНИЗАЦИЯ ШКОЛЬНОГО САМОУПРАВЛЕНИЯ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71802" y="5715016"/>
            <a:ext cx="3000396" cy="923330"/>
          </a:xfrm>
          <a:prstGeom prst="rect">
            <a:avLst/>
          </a:prstGeom>
          <a:solidFill>
            <a:srgbClr val="FFFF9F"/>
          </a:solidFill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Выборы атамана школы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Совещание\фото2\DSCN09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66" y="2500306"/>
            <a:ext cx="3071834" cy="4357694"/>
          </a:xfrm>
          <a:prstGeom prst="rect">
            <a:avLst/>
          </a:prstGeom>
          <a:noFill/>
        </p:spPr>
      </p:pic>
      <p:pic>
        <p:nvPicPr>
          <p:cNvPr id="1028" name="Picture 4" descr="G:\Совещание\фото2\DSCN08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500306"/>
            <a:ext cx="3000396" cy="2802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2915816" y="980728"/>
            <a:ext cx="3600400" cy="1751384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 блок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КОРРЕКЦИОННО- РЕАБИЛИТАЦИОННЫЙ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107504" y="1124744"/>
            <a:ext cx="2448272" cy="1512168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Заседание совета профилактики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6732240" y="1340768"/>
            <a:ext cx="2592288" cy="1446584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Социально-психологическая служба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1187624" y="4149080"/>
            <a:ext cx="2520280" cy="1440160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Служба согласия и примирения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5508104" y="4077072"/>
            <a:ext cx="2742803" cy="1620763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работы служб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4" name="AutoShape 14"/>
          <p:cNvSpPr>
            <a:spLocks noChangeShapeType="1"/>
          </p:cNvSpPr>
          <p:nvPr/>
        </p:nvSpPr>
        <p:spPr bwMode="auto">
          <a:xfrm>
            <a:off x="6300192" y="2132856"/>
            <a:ext cx="3905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3" name="AutoShape 13"/>
          <p:cNvSpPr>
            <a:spLocks noChangeShapeType="1"/>
          </p:cNvSpPr>
          <p:nvPr/>
        </p:nvSpPr>
        <p:spPr bwMode="auto">
          <a:xfrm flipH="1">
            <a:off x="3059832" y="3068960"/>
            <a:ext cx="903287" cy="7143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/>
          <p:cNvSpPr>
            <a:spLocks noChangeShapeType="1"/>
          </p:cNvSpPr>
          <p:nvPr/>
        </p:nvSpPr>
        <p:spPr bwMode="auto">
          <a:xfrm>
            <a:off x="5436096" y="3212976"/>
            <a:ext cx="752475" cy="533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1" name="AutoShape 11"/>
          <p:cNvSpPr>
            <a:spLocks noChangeShapeType="1"/>
          </p:cNvSpPr>
          <p:nvPr/>
        </p:nvSpPr>
        <p:spPr bwMode="auto">
          <a:xfrm flipH="1">
            <a:off x="2195736" y="2420888"/>
            <a:ext cx="8191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89852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89852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C:\Users\nach4\Desktop\документы все!!!\фото для презентации\фото\DSC098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6660232" cy="5185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430213"/>
          </a:xfrm>
          <a:prstGeom prst="rect">
            <a:avLst/>
          </a:prstGeom>
          <a:solidFill>
            <a:srgbClr val="FF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solidFill>
                  <a:srgbClr val="C00000"/>
                </a:solidFill>
              </a:rPr>
              <a:t>МУНИЦИПАЛЬНОЕ  БЮДЖЕТНОЕ  ОБЩЕОБРАЗОВАТЕЛЬНОЕ  УЧРЕЖДЕНИЕ</a:t>
            </a:r>
          </a:p>
          <a:p>
            <a:pPr algn="ctr"/>
            <a:r>
              <a:rPr lang="ru-RU" sz="1100" b="1">
                <a:solidFill>
                  <a:srgbClr val="C00000"/>
                </a:solidFill>
              </a:rPr>
              <a:t>ОСНОВНАЯ  ОБЩЕОБРАЗОВАТЕЛЬНАЯ ШКОЛА  № 25 МУНИЦИПАЛЬНОГО ОБРАЗОВАНИЯ  ГОРОД  НОВОРОССИЙСК</a:t>
            </a:r>
          </a:p>
        </p:txBody>
      </p:sp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05" b="4475"/>
          <a:stretch>
            <a:fillRect/>
          </a:stretch>
        </p:blipFill>
        <p:spPr bwMode="auto">
          <a:xfrm>
            <a:off x="4000500" y="3857625"/>
            <a:ext cx="5143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G:\Совещание\фото 1\PICT00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428625"/>
            <a:ext cx="5143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G:\Совещание\фото 1\PICT0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40005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G:\Совещание\фото 1\PICT00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6188"/>
            <a:ext cx="40005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4294967295"/>
          </p:nvPr>
        </p:nvSpPr>
        <p:spPr>
          <a:xfrm>
            <a:off x="-71470" y="1"/>
            <a:ext cx="9286908" cy="714356"/>
          </a:xfrm>
          <a:solidFill>
            <a:srgbClr val="FFFF9F"/>
          </a:solidFill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МУНИЦИПАЛЬНОЕ  БЮДЖЕТНОЕ  ОБЩЕОБРАЗОВАТЕЛЬНОЕ  УЧРЕЖДЕНИЕ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ОСНОВНАЯ  ОБЩЕОБРАЗОВАТЕЛЬНАЯ  ШКОЛА  № 25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 МУНИЦИПАЛЬНОГО  ОБРАЗОВАНИЯ  ГОРОД  НОВОРОССИЙСК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P10902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1810"/>
            <a:ext cx="5048252" cy="3786190"/>
          </a:xfrm>
          <a:prstGeom prst="rect">
            <a:avLst/>
          </a:prstGeom>
        </p:spPr>
      </p:pic>
      <p:pic>
        <p:nvPicPr>
          <p:cNvPr id="7" name="Picture 2" descr="C:\Documents and Settings\Kubanoved\Мои документы\Мои рисунки\День Новороссийского ка\P10208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539" y="692696"/>
            <a:ext cx="439546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E:\семинар 20.12.06\москва\2\Новая папка (2)\Изображение 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643314"/>
            <a:ext cx="4071934" cy="321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G:\Совещание\фото 1\PICT01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716016" cy="2921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Михан\Рабочий стол\фото 1\DSCN08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9711"/>
            <a:ext cx="4572000" cy="3268289"/>
          </a:xfrm>
          <a:prstGeom prst="rect">
            <a:avLst/>
          </a:prstGeom>
          <a:noFill/>
        </p:spPr>
      </p:pic>
      <p:sp>
        <p:nvSpPr>
          <p:cNvPr id="3" name="Нижний колонтитул 1"/>
          <p:cNvSpPr>
            <a:spLocks noGrp="1"/>
          </p:cNvSpPr>
          <p:nvPr>
            <p:ph type="ftr" sz="quarter" idx="4294967295"/>
          </p:nvPr>
        </p:nvSpPr>
        <p:spPr>
          <a:xfrm>
            <a:off x="-71470" y="1"/>
            <a:ext cx="9286908" cy="500042"/>
          </a:xfrm>
          <a:solidFill>
            <a:srgbClr val="FFFF9F"/>
          </a:solidFill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algn="ctr">
              <a:defRPr/>
            </a:pPr>
            <a:r>
              <a:rPr lang="ru-RU" sz="1100" b="1" dirty="0" smtClean="0">
                <a:solidFill>
                  <a:srgbClr val="C00000"/>
                </a:solidFill>
              </a:rPr>
              <a:t>МУНИЦИПАЛЬНОЕ  БЮДЖЕТНОЕ  ОБЩЕОБРАЗОВАТЕЛЬНОЕ  УЧРЕЖДЕНИЕ</a:t>
            </a:r>
          </a:p>
          <a:p>
            <a:pPr algn="ctr">
              <a:defRPr/>
            </a:pPr>
            <a:r>
              <a:rPr lang="ru-RU" sz="1100" b="1" dirty="0" smtClean="0">
                <a:solidFill>
                  <a:srgbClr val="C00000"/>
                </a:solidFill>
              </a:rPr>
              <a:t>ОСНОВНАЯ  ОБЩЕОБРАЗОВАТЕЛЬНАЯ  ШКОЛА  № 25 МУНИЦИПАЛЬНОГО  ОБРАЗОВАНИЯ  ГОРОД  НОВОРОССИЙСК</a:t>
            </a:r>
          </a:p>
        </p:txBody>
      </p:sp>
      <p:pic>
        <p:nvPicPr>
          <p:cNvPr id="5123" name="Picture 3" descr="C:\Documents and Settings\Михан\Рабочий стол\фото 1\P10905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459"/>
            <a:ext cx="4572000" cy="3227294"/>
          </a:xfrm>
          <a:prstGeom prst="rect">
            <a:avLst/>
          </a:prstGeom>
          <a:noFill/>
        </p:spPr>
      </p:pic>
      <p:pic>
        <p:nvPicPr>
          <p:cNvPr id="5124" name="Picture 4" descr="C:\Documents and Settings\Михан\Рабочий стол\фото 1\PICT01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500043"/>
            <a:ext cx="4643439" cy="3214710"/>
          </a:xfrm>
          <a:prstGeom prst="rect">
            <a:avLst/>
          </a:prstGeom>
          <a:noFill/>
        </p:spPr>
      </p:pic>
      <p:pic>
        <p:nvPicPr>
          <p:cNvPr id="5126" name="Picture 6" descr="C:\Documents and Settings\Михан\Рабочий стол\фото 1\PICT01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714753"/>
            <a:ext cx="4643438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89852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835696" y="1124744"/>
            <a:ext cx="5544616" cy="424731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Именно качественная работа педагогического коллектива по направлениям первого блока позволила добиться положительной динамики по основным показателям ,что подтверждает эффективность деятельности  ШВР в нашей школе.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5445224"/>
            <a:ext cx="4824536" cy="93610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СПАСИБО ЗА ВНИМАНИЕ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43608" y="1565873"/>
            <a:ext cx="6984776" cy="30469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нашей школе действует  модель организации воспитательного процесса, координируемой Штабом воспитательной работы. В основе  создания этой модели была  положена идея целостности всех  реализуемых воспитательных программ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она состоит из двух блоков. Особое внимание хотелось бы уделить первому, основному блоку.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692696"/>
            <a:ext cx="7704856" cy="5616624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131840" y="1772816"/>
            <a:ext cx="2664296" cy="1638101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 блок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ОСНОВНОЙ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1331640" y="980728"/>
            <a:ext cx="1800200" cy="1076325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внеурочной деятельности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6372200" y="2636912"/>
            <a:ext cx="1728192" cy="1296144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Ликвидация пробелов в знаниях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827584" y="2348880"/>
            <a:ext cx="1609726" cy="895350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Пропаганда здорового образа жизни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539552" y="3933056"/>
            <a:ext cx="1973263" cy="1428750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Контроль за пропусками занятий без уважительной причины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2987824" y="4653136"/>
            <a:ext cx="2309366" cy="1584176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Вовлечение родителей в жизнь школы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5652120" y="4005064"/>
            <a:ext cx="2016224" cy="1584176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Выявление семей и учащихся находящихся в трудной жизненной ситуации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5868144" y="1124744"/>
            <a:ext cx="2088232" cy="1296143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работы самоуправления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AutoShape 7"/>
          <p:cNvSpPr>
            <a:spLocks noChangeShapeType="1"/>
          </p:cNvSpPr>
          <p:nvPr/>
        </p:nvSpPr>
        <p:spPr bwMode="auto">
          <a:xfrm>
            <a:off x="5652120" y="2852936"/>
            <a:ext cx="88423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/>
          <p:cNvSpPr>
            <a:spLocks noChangeShapeType="1"/>
          </p:cNvSpPr>
          <p:nvPr/>
        </p:nvSpPr>
        <p:spPr bwMode="auto">
          <a:xfrm flipH="1" flipV="1">
            <a:off x="2987824" y="1196752"/>
            <a:ext cx="1141412" cy="5905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AutoShape 5"/>
          <p:cNvSpPr>
            <a:spLocks noChangeShapeType="1"/>
          </p:cNvSpPr>
          <p:nvPr/>
        </p:nvSpPr>
        <p:spPr bwMode="auto">
          <a:xfrm flipH="1">
            <a:off x="2123728" y="2996952"/>
            <a:ext cx="117316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/>
          <p:cNvSpPr>
            <a:spLocks noChangeShapeType="1"/>
          </p:cNvSpPr>
          <p:nvPr/>
        </p:nvSpPr>
        <p:spPr bwMode="auto">
          <a:xfrm flipH="1">
            <a:off x="2627784" y="3212976"/>
            <a:ext cx="846137" cy="12414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1" name="AutoShape 3"/>
          <p:cNvSpPr>
            <a:spLocks noChangeShapeType="1"/>
          </p:cNvSpPr>
          <p:nvPr/>
        </p:nvSpPr>
        <p:spPr bwMode="auto">
          <a:xfrm>
            <a:off x="4211960" y="3573016"/>
            <a:ext cx="0" cy="9286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/>
          <p:cNvSpPr>
            <a:spLocks noChangeShapeType="1"/>
          </p:cNvSpPr>
          <p:nvPr/>
        </p:nvSpPr>
        <p:spPr bwMode="auto">
          <a:xfrm>
            <a:off x="5364088" y="3284984"/>
            <a:ext cx="485775" cy="9048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09" name="AutoShape 1"/>
          <p:cNvSpPr>
            <a:spLocks noChangeShapeType="1"/>
          </p:cNvSpPr>
          <p:nvPr/>
        </p:nvSpPr>
        <p:spPr bwMode="auto">
          <a:xfrm flipV="1">
            <a:off x="5220072" y="1340768"/>
            <a:ext cx="836613" cy="5667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95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836712"/>
            <a:ext cx="7632848" cy="792088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ОРГАНИЗАЦИЯ ВНЕУРОЧНОЙ ЗАНЯТОСТИ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5361" name="Picture 1" descr="C:\Users\nach4\Desktop\документы все!!!\все фото\ФОТО\IMG_0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3648570" cy="2736304"/>
          </a:xfrm>
          <a:prstGeom prst="rect">
            <a:avLst/>
          </a:prstGeom>
          <a:noFill/>
        </p:spPr>
      </p:pic>
      <p:pic>
        <p:nvPicPr>
          <p:cNvPr id="15362" name="Picture 2" descr="C:\Users\nach4\Desktop\документы все!!!\все фото\ФОТО\IMG_00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80928"/>
            <a:ext cx="3816424" cy="2862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692696"/>
            <a:ext cx="7632848" cy="5616624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4337" name="Picture 1" descr="C:\Users\nach4\Desktop\документы все!!!\все фото\ФОТО\IMG_0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816424" cy="2862318"/>
          </a:xfrm>
          <a:prstGeom prst="rect">
            <a:avLst/>
          </a:prstGeom>
          <a:noFill/>
        </p:spPr>
      </p:pic>
      <p:pic>
        <p:nvPicPr>
          <p:cNvPr id="14338" name="Picture 2" descr="C:\Users\nach4\Desktop\документы все!!!\все фото\фото для презентации\P10102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3779912" cy="2834934"/>
          </a:xfrm>
          <a:prstGeom prst="rect">
            <a:avLst/>
          </a:prstGeom>
          <a:noFill/>
        </p:spPr>
      </p:pic>
      <p:pic>
        <p:nvPicPr>
          <p:cNvPr id="14339" name="Picture 3" descr="C:\Users\nach4\Desktop\документы все!!!\все фото\фото для презентации\фото Пост № 1\2012-10-19 10.14.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3744417" cy="2808313"/>
          </a:xfrm>
          <a:prstGeom prst="rect">
            <a:avLst/>
          </a:prstGeom>
          <a:noFill/>
        </p:spPr>
      </p:pic>
      <p:pic>
        <p:nvPicPr>
          <p:cNvPr id="14340" name="Picture 4" descr="C:\Users\nach4\Desktop\документы все!!!\все фото\фото для презентации\4  класс\фото санаторий лес добродея\DSC094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635896" cy="2726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692696"/>
            <a:ext cx="7632848" cy="554461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1475656" y="764704"/>
            <a:ext cx="6378030" cy="7200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кружков и секций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4427984" y="1556792"/>
            <a:ext cx="4437063" cy="990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работы отрядов (ДЮП, ЮИД, Тимуровцы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23528" y="1628800"/>
            <a:ext cx="4676775" cy="10382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Исследовательские работы школьников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067944" y="2780928"/>
            <a:ext cx="4533900" cy="6905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Социальные проекты учащихся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51520" y="3068960"/>
            <a:ext cx="4684713" cy="98583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школьного ЛДП в летний период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3419872" y="4077072"/>
            <a:ext cx="4779963" cy="8286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работы тематических площадок во время каникул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539552" y="5085184"/>
            <a:ext cx="4837113" cy="8286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Трудоустройство учащихся; школьная практика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5" name="AutoShape 1"/>
          <p:cNvSpPr>
            <a:spLocks noChangeArrowheads="1"/>
          </p:cNvSpPr>
          <p:nvPr/>
        </p:nvSpPr>
        <p:spPr bwMode="auto">
          <a:xfrm>
            <a:off x="4355976" y="5229200"/>
            <a:ext cx="5037138" cy="9112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конкурсах разных уровней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481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6715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671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6715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671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67150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671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11480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1148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1148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2912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2912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291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2442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2442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24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686300" algn="l"/>
              </a:tabLst>
            </a:pP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686300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59113" algn="ctr"/>
                <a:tab pos="46863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2"/>
            <a:ext cx="7416824" cy="864096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   	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ЛИКВИДАЦИЯ ПРОБЕЛОВ В ЗНАНИЯХ</a:t>
            </a:r>
            <a:endParaRPr lang="ru-RU" sz="2000" dirty="0" smtClean="0">
              <a:solidFill>
                <a:srgbClr val="C00000"/>
              </a:solidFill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2276872"/>
            <a:ext cx="3384376" cy="13464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1. Выявление пробелов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2852936"/>
            <a:ext cx="3456384" cy="12961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2.Выявление причины возникновения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4365104"/>
            <a:ext cx="3384376" cy="12024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3.Дополнительные занятия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ch4\Desktop\Проект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МУНИЦИПАЛЬНОЕ  </a:t>
            </a:r>
            <a:r>
              <a:rPr lang="ru-RU" sz="1200" b="1" dirty="0">
                <a:solidFill>
                  <a:srgbClr val="C00000"/>
                </a:solidFill>
              </a:rPr>
              <a:t>БЮДЖЕТНОЕ  ОБЩЕОБРАЗОВАТЕЛЬНОЕ  УЧРЕЖДЕНИЕ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ОСНОВНАЯ  ОБЩЕОБРАЗОВАТЕЛЬНАЯ  ШКОЛА  № 25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МУНИЦИПАЛЬНОГО  ОБРАЗОВАНИЯ  ГОРОД  НОВОРОССИЙСК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836712"/>
            <a:ext cx="7344816" cy="64807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КОНТРОЛЬ ЗА ПРОПУСКАМИ ПО НЕУВАЖИТЕЛЬНОЙ ПРИЧИНЕ</a:t>
            </a:r>
            <a:endParaRPr lang="ru-RU" sz="2000" dirty="0" smtClean="0">
              <a:solidFill>
                <a:srgbClr val="C00000"/>
              </a:solidFill>
              <a:latin typeface="+mj-lt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827584" y="1844824"/>
            <a:ext cx="3952875" cy="1038225"/>
          </a:xfrm>
          <a:prstGeom prst="downArrowCallout">
            <a:avLst>
              <a:gd name="adj1" fmla="val 95183"/>
              <a:gd name="adj2" fmla="val 95183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Педагогическое воздействие на прогульщика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827584" y="3933056"/>
            <a:ext cx="4010025" cy="1038225"/>
          </a:xfrm>
          <a:prstGeom prst="downArrowCallout">
            <a:avLst>
              <a:gd name="adj1" fmla="val 96560"/>
              <a:gd name="adj2" fmla="val 96560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Подключение сопредельных служб системы профилактики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4139952" y="4797152"/>
            <a:ext cx="4181475" cy="1333500"/>
          </a:xfrm>
          <a:prstGeom prst="downArrowCallout">
            <a:avLst>
              <a:gd name="adj1" fmla="val 78393"/>
              <a:gd name="adj2" fmla="val 78393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 социальных партнеров к профилактике повторного прогула                         (искоренение систематичности пропусков уроков)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>
            <a:off x="4211960" y="2780928"/>
            <a:ext cx="4276725" cy="1079500"/>
          </a:xfrm>
          <a:prstGeom prst="downArrowCallout">
            <a:avLst>
              <a:gd name="adj1" fmla="val 99044"/>
              <a:gd name="adj2" fmla="val 99044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родителями прогульщика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75" algn="l"/>
              </a:tabLst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731</TotalTime>
  <Words>768</Words>
  <Application>Microsoft Office PowerPoint</Application>
  <PresentationFormat>Экран (4:3)</PresentationFormat>
  <Paragraphs>278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nach4</dc:creator>
  <cp:lastModifiedBy>123</cp:lastModifiedBy>
  <cp:revision>30</cp:revision>
  <dcterms:created xsi:type="dcterms:W3CDTF">2013-11-05T08:18:33Z</dcterms:created>
  <dcterms:modified xsi:type="dcterms:W3CDTF">2015-04-28T09:35:04Z</dcterms:modified>
</cp:coreProperties>
</file>